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63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62" autoAdjust="0"/>
    <p:restoredTop sz="94660"/>
  </p:normalViewPr>
  <p:slideViewPr>
    <p:cSldViewPr snapToGrid="0">
      <p:cViewPr>
        <p:scale>
          <a:sx n="70" d="100"/>
          <a:sy n="70" d="100"/>
        </p:scale>
        <p:origin x="-3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FF7067-51CE-42B6-87BB-BC76FE24733F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567C91-75D3-46B6-BF41-BD5DD5B7CF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36" t="7058" r="6188" b="1190"/>
          <a:stretch>
            <a:fillRect/>
          </a:stretch>
        </p:blipFill>
        <p:spPr bwMode="auto">
          <a:xfrm>
            <a:off x="10145949" y="180754"/>
            <a:ext cx="1833399" cy="18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23" y="1614791"/>
            <a:ext cx="4315114" cy="40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5957179" y="2118511"/>
            <a:ext cx="62348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Pillar-Shaped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Macrocyclic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Hosts Pillar[n]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arenes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: New Key Players for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Supramolecular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Chemistry</a:t>
            </a:r>
            <a:r>
              <a:rPr lang="en-US" sz="2400" dirty="0" smtClean="0">
                <a:latin typeface="Arial Black" pitchFamily="34" charset="0"/>
              </a:rPr>
              <a:t/>
            </a:r>
            <a:br>
              <a:rPr lang="en-US" sz="2400" dirty="0" smtClean="0">
                <a:latin typeface="Arial Black" pitchFamily="34" charset="0"/>
              </a:rPr>
            </a:br>
            <a:endParaRPr lang="en-US" sz="2400" dirty="0" smtClean="0"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l-GR" dirty="0" smtClean="0">
                <a:solidFill>
                  <a:srgbClr val="000000"/>
                </a:solidFill>
              </a:rPr>
              <a:t>Μεταπτυχιακό μάθημα: </a:t>
            </a:r>
            <a:r>
              <a:rPr lang="el-GR" dirty="0" err="1" smtClean="0">
                <a:solidFill>
                  <a:srgbClr val="000000"/>
                </a:solidFill>
              </a:rPr>
              <a:t>Υπερμοριακή</a:t>
            </a:r>
            <a:r>
              <a:rPr lang="el-GR" dirty="0" smtClean="0">
                <a:solidFill>
                  <a:srgbClr val="000000"/>
                </a:solidFill>
              </a:rPr>
              <a:t> Χημεία </a:t>
            </a:r>
            <a:br>
              <a:rPr lang="el-GR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Γιακουμάκης Νικόλαος ΑΜ:1054</a:t>
            </a:r>
            <a:br>
              <a:rPr lang="el-GR" dirty="0" smtClean="0">
                <a:solidFill>
                  <a:srgbClr val="000000"/>
                </a:solidFill>
              </a:rPr>
            </a:br>
            <a:r>
              <a:rPr lang="el-GR" dirty="0" smtClean="0">
                <a:solidFill>
                  <a:srgbClr val="000000"/>
                </a:solidFill>
              </a:rPr>
              <a:t/>
            </a:r>
            <a:br>
              <a:rPr lang="el-GR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                  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                                         </a:t>
            </a:r>
            <a:r>
              <a:rPr lang="el-GR" dirty="0" smtClean="0">
                <a:solidFill>
                  <a:srgbClr val="000000"/>
                </a:solidFill>
              </a:rPr>
              <a:t>Ημερομηνία: </a:t>
            </a:r>
            <a:r>
              <a:rPr lang="en-US" dirty="0" smtClean="0">
                <a:solidFill>
                  <a:srgbClr val="000000"/>
                </a:solidFill>
              </a:rPr>
              <a:t>27</a:t>
            </a:r>
            <a:r>
              <a:rPr lang="el-GR" dirty="0" smtClean="0">
                <a:solidFill>
                  <a:srgbClr val="000000"/>
                </a:solidFill>
              </a:rPr>
              <a:t>/0</a:t>
            </a: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l-GR" dirty="0" smtClean="0">
                <a:solidFill>
                  <a:srgbClr val="000000"/>
                </a:solidFill>
              </a:rPr>
              <a:t>/2020 </a:t>
            </a:r>
            <a:br>
              <a:rPr lang="el-GR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1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4255130"/>
            <a:ext cx="12192000" cy="16839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approaches have been devised for the synthesis of position selective-functionalizing pillar[n]</a:t>
            </a:r>
            <a:r>
              <a:rPr lang="en-US" dirty="0" err="1" smtClean="0"/>
              <a:t>arenes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exchange of the </a:t>
            </a:r>
            <a:r>
              <a:rPr lang="en-US" dirty="0" err="1" smtClean="0"/>
              <a:t>substituents</a:t>
            </a:r>
            <a:r>
              <a:rPr lang="en-US" dirty="0" smtClean="0"/>
              <a:t> by </a:t>
            </a:r>
            <a:r>
              <a:rPr lang="en-US" dirty="0" err="1" smtClean="0"/>
              <a:t>deprotection</a:t>
            </a:r>
            <a:r>
              <a:rPr lang="en-US" dirty="0" smtClean="0"/>
              <a:t> followed by etherification of preformed pillar[n]</a:t>
            </a:r>
            <a:r>
              <a:rPr lang="en-US" dirty="0" err="1" smtClean="0"/>
              <a:t>arenes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cyclization</a:t>
            </a:r>
            <a:r>
              <a:rPr lang="en-US" dirty="0" smtClean="0"/>
              <a:t> of 1,4-dialkoxybenzene with another 1,4-dialkoxybenzene derivative with functional groups.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600" dirty="0" smtClean="0"/>
              <a:t>3. </a:t>
            </a:r>
            <a:r>
              <a:rPr lang="en-US" sz="4600" dirty="0" err="1" smtClean="0"/>
              <a:t>Functionalization</a:t>
            </a:r>
            <a:r>
              <a:rPr lang="en-US" sz="4600" dirty="0" smtClean="0"/>
              <a:t> of Pillar[</a:t>
            </a:r>
            <a:r>
              <a:rPr lang="en-US" sz="4600" i="1" dirty="0" smtClean="0"/>
              <a:t>n</a:t>
            </a:r>
            <a:r>
              <a:rPr lang="en-US" sz="4600" dirty="0" smtClean="0"/>
              <a:t>]</a:t>
            </a:r>
            <a:r>
              <a:rPr lang="en-US" sz="4600" dirty="0" err="1" smtClean="0"/>
              <a:t>arenes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475" y="859845"/>
            <a:ext cx="5811250" cy="25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995882" y="3404103"/>
            <a:ext cx="1040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5</a:t>
            </a:r>
            <a:r>
              <a:rPr lang="en-US" sz="1200" dirty="0" smtClean="0"/>
              <a:t>. (a) Assignment of positions in pillar[5]</a:t>
            </a:r>
            <a:r>
              <a:rPr lang="en-US" sz="1200" dirty="0" err="1" smtClean="0"/>
              <a:t>arenes</a:t>
            </a:r>
            <a:r>
              <a:rPr lang="en-US" sz="1200" dirty="0" smtClean="0"/>
              <a:t>. (b) Constitutional isomers of a </a:t>
            </a:r>
            <a:r>
              <a:rPr lang="en-US" sz="1200" dirty="0" err="1" smtClean="0"/>
              <a:t>difunctionalized</a:t>
            </a:r>
            <a:r>
              <a:rPr lang="en-US" sz="1200" dirty="0" smtClean="0"/>
              <a:t> pillar[5]</a:t>
            </a:r>
            <a:r>
              <a:rPr lang="en-US" sz="1200" dirty="0" err="1" smtClean="0"/>
              <a:t>arene</a:t>
            </a:r>
            <a:r>
              <a:rPr lang="en-US" sz="1200" dirty="0" smtClean="0"/>
              <a:t>. </a:t>
            </a:r>
            <a:r>
              <a:rPr lang="en-US" sz="1200" dirty="0" err="1" smtClean="0"/>
              <a:t>Stereoisomers</a:t>
            </a:r>
            <a:r>
              <a:rPr lang="en-US" sz="1200" dirty="0" smtClean="0"/>
              <a:t> generated by rotation of units are not included.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Functionalization</a:t>
            </a:r>
            <a:r>
              <a:rPr lang="en-US" sz="4400" dirty="0" smtClean="0"/>
              <a:t> of Pillar[</a:t>
            </a:r>
            <a:r>
              <a:rPr lang="en-US" sz="4400" i="1" dirty="0" smtClean="0"/>
              <a:t>n</a:t>
            </a:r>
            <a:r>
              <a:rPr lang="en-US" sz="4400" dirty="0" smtClean="0"/>
              <a:t>]</a:t>
            </a:r>
            <a:r>
              <a:rPr lang="en-US" sz="4400" dirty="0" err="1" smtClean="0"/>
              <a:t>arenes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7262" y="1245748"/>
            <a:ext cx="108388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Functionalization</a:t>
            </a:r>
            <a:r>
              <a:rPr lang="en-US" sz="4000" dirty="0" smtClean="0"/>
              <a:t> of Pillar[</a:t>
            </a:r>
            <a:r>
              <a:rPr lang="en-US" sz="4000" i="1" dirty="0" smtClean="0"/>
              <a:t>n</a:t>
            </a:r>
            <a:r>
              <a:rPr lang="en-US" sz="4000" dirty="0" smtClean="0"/>
              <a:t>]</a:t>
            </a:r>
            <a:r>
              <a:rPr lang="en-US" sz="4000" dirty="0" err="1" smtClean="0"/>
              <a:t>arenes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3468" y="1263854"/>
            <a:ext cx="4489267" cy="51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783" y="1456445"/>
            <a:ext cx="40195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8938"/>
          </a:xfrm>
        </p:spPr>
        <p:txBody>
          <a:bodyPr/>
          <a:lstStyle/>
          <a:p>
            <a:pPr algn="ctr"/>
            <a:r>
              <a:rPr lang="en-US" sz="4400" dirty="0" err="1" smtClean="0"/>
              <a:t>Functionalization</a:t>
            </a:r>
            <a:r>
              <a:rPr lang="en-US" sz="4400" dirty="0" smtClean="0"/>
              <a:t> of Pillar[</a:t>
            </a:r>
            <a:r>
              <a:rPr lang="en-US" sz="4400" i="1" dirty="0" smtClean="0"/>
              <a:t>n</a:t>
            </a:r>
            <a:r>
              <a:rPr lang="en-US" sz="4400" dirty="0" smtClean="0"/>
              <a:t>]</a:t>
            </a:r>
            <a:r>
              <a:rPr lang="en-US" sz="4400" dirty="0" err="1" smtClean="0"/>
              <a:t>arenes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302" y="1203594"/>
            <a:ext cx="4656340" cy="20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362" y="3324886"/>
            <a:ext cx="6214213" cy="31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7867" y="1204017"/>
            <a:ext cx="24701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Functionalization</a:t>
            </a:r>
            <a:r>
              <a:rPr lang="en-US" sz="4000" dirty="0" smtClean="0"/>
              <a:t> of Pillar[</a:t>
            </a:r>
            <a:r>
              <a:rPr lang="en-US" sz="4000" i="1" dirty="0" smtClean="0"/>
              <a:t>n</a:t>
            </a:r>
            <a:r>
              <a:rPr lang="en-US" sz="4000" dirty="0" smtClean="0"/>
              <a:t>]</a:t>
            </a:r>
            <a:r>
              <a:rPr lang="en-US" sz="4000" dirty="0" err="1" smtClean="0"/>
              <a:t>arenes</a:t>
            </a:r>
            <a:endParaRPr lang="en-US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2999" y="2315777"/>
            <a:ext cx="6442561" cy="21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1983" y="1121921"/>
            <a:ext cx="6443755" cy="53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Structure of pillar[n]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9" y="1396262"/>
            <a:ext cx="6627310" cy="484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t="2929" r="2190"/>
          <a:stretch>
            <a:fillRect/>
          </a:stretch>
        </p:blipFill>
        <p:spPr bwMode="auto">
          <a:xfrm>
            <a:off x="1919332" y="1222218"/>
            <a:ext cx="8492153" cy="53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50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Isomers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70" y="1032095"/>
            <a:ext cx="7030706" cy="49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30844" y="6038661"/>
            <a:ext cx="603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6</a:t>
            </a:r>
            <a:r>
              <a:rPr lang="en-US" sz="1200" dirty="0" smtClean="0"/>
              <a:t>. (a) Rotational mode of the benzene units of pillar[n]</a:t>
            </a:r>
            <a:r>
              <a:rPr lang="en-US" sz="1200" dirty="0" err="1" smtClean="0"/>
              <a:t>arenes</a:t>
            </a:r>
            <a:r>
              <a:rPr lang="en-US" sz="1200" dirty="0" smtClean="0"/>
              <a:t>. Conformers of (b) pillar[5]</a:t>
            </a:r>
            <a:r>
              <a:rPr lang="en-US" sz="1200" dirty="0" err="1" smtClean="0"/>
              <a:t>arene</a:t>
            </a:r>
            <a:r>
              <a:rPr lang="en-US" sz="1200" dirty="0" smtClean="0"/>
              <a:t> and (c) pillar[6]</a:t>
            </a:r>
            <a:r>
              <a:rPr lang="en-US" sz="1200" dirty="0" err="1" smtClean="0"/>
              <a:t>arene</a:t>
            </a:r>
            <a:r>
              <a:rPr lang="en-US" sz="1200" dirty="0" smtClean="0"/>
              <a:t> caused by rotation of the benzene units.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-Basic-molecular-interaction-geometries-of-the-benzene-dimer-cofaci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46" y="1462959"/>
            <a:ext cx="5397500" cy="42545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Assembled Structure of Pillar[n]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404" y="1720159"/>
            <a:ext cx="5555454" cy="39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229" y="1580444"/>
            <a:ext cx="5142368" cy="43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753" y="1664706"/>
            <a:ext cx="4994164" cy="40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09600" y="1611517"/>
            <a:ext cx="10972800" cy="4395776"/>
          </a:xfrm>
        </p:spPr>
        <p:txBody>
          <a:bodyPr/>
          <a:lstStyle/>
          <a:p>
            <a:pPr marL="624078" indent="-514350">
              <a:buNone/>
            </a:pPr>
            <a:r>
              <a:rPr lang="en-US" dirty="0" smtClean="0"/>
              <a:t>1. Charge transfer interactions 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5. 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t="16208" r="737"/>
          <a:stretch>
            <a:fillRect/>
          </a:stretch>
        </p:blipFill>
        <p:spPr bwMode="auto">
          <a:xfrm>
            <a:off x="2496658" y="2317687"/>
            <a:ext cx="6746930" cy="24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176951" y="4992615"/>
            <a:ext cx="926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Figure 7</a:t>
            </a:r>
            <a:r>
              <a:rPr lang="en-US" sz="1200" dirty="0" smtClean="0"/>
              <a:t>. (a) Chemical structures of the per-</a:t>
            </a:r>
            <a:r>
              <a:rPr lang="en-US" sz="1200" dirty="0" err="1" smtClean="0"/>
              <a:t>hydroxylated</a:t>
            </a:r>
            <a:r>
              <a:rPr lang="en-US" sz="1200" dirty="0" smtClean="0"/>
              <a:t> pillar[5] and pillar[6]</a:t>
            </a:r>
            <a:r>
              <a:rPr lang="en-US" sz="1200" dirty="0" err="1" smtClean="0"/>
              <a:t>arenes</a:t>
            </a:r>
            <a:r>
              <a:rPr lang="en-US" sz="1200" dirty="0" smtClean="0"/>
              <a:t> and the electron-accepting guest molecules. (b) </a:t>
            </a:r>
            <a:r>
              <a:rPr lang="en-US" sz="1200" dirty="0" err="1" smtClean="0"/>
              <a:t>Xray</a:t>
            </a:r>
            <a:r>
              <a:rPr lang="en-US" sz="1200" dirty="0" smtClean="0"/>
              <a:t> crystal structure of 8[6]⊃G11 CT complex.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Complexation</a:t>
            </a:r>
            <a:r>
              <a:rPr lang="en-US" dirty="0" smtClean="0"/>
              <a:t> by </a:t>
            </a:r>
            <a:r>
              <a:rPr lang="en-US" dirty="0" err="1" smtClean="0"/>
              <a:t>Cation</a:t>
            </a:r>
            <a:r>
              <a:rPr lang="en-US" dirty="0" smtClean="0"/>
              <a:t>/</a:t>
            </a:r>
            <a:r>
              <a:rPr lang="el-GR" dirty="0" smtClean="0"/>
              <a:t>π </a:t>
            </a:r>
            <a:r>
              <a:rPr lang="en-US" dirty="0" smtClean="0"/>
              <a:t>interactions</a:t>
            </a:r>
          </a:p>
          <a:p>
            <a:pPr marL="624078" indent="-51435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795" y="2007654"/>
            <a:ext cx="8061404" cy="31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51438" y="5282325"/>
            <a:ext cx="1100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Figure 8</a:t>
            </a:r>
            <a:r>
              <a:rPr lang="en-US" sz="1200" dirty="0" smtClean="0"/>
              <a:t>. (a) Chemical structures of the per-</a:t>
            </a:r>
            <a:r>
              <a:rPr lang="en-US" sz="1200" dirty="0" err="1" smtClean="0"/>
              <a:t>alkylated</a:t>
            </a:r>
            <a:r>
              <a:rPr lang="en-US" sz="1200" dirty="0" smtClean="0"/>
              <a:t> pillar[5]- and pillar[6]</a:t>
            </a:r>
            <a:r>
              <a:rPr lang="en-US" sz="1200" dirty="0" err="1" smtClean="0"/>
              <a:t>arenes</a:t>
            </a:r>
            <a:r>
              <a:rPr lang="en-US" sz="1200" dirty="0" smtClean="0"/>
              <a:t> and their cationic guest molecules. (b) X-ray crystal structure of the 1[5]⊃G21 complex.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838200" y="1361872"/>
            <a:ext cx="10515600" cy="48150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Synthesis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Functionalization</a:t>
            </a:r>
            <a:r>
              <a:rPr lang="en-US" dirty="0" smtClean="0"/>
              <a:t>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Supramolecular</a:t>
            </a:r>
            <a:r>
              <a:rPr lang="en-US" dirty="0" smtClean="0"/>
              <a:t> Assembly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Mechanically Interlocked Molecules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Material Applications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Complexation</a:t>
            </a:r>
            <a:r>
              <a:rPr lang="en-US" dirty="0" smtClean="0"/>
              <a:t> by Hydrophobic/Hydrophilic interactions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023" y="2151142"/>
            <a:ext cx="7290397" cy="30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995882" y="5182737"/>
            <a:ext cx="97234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Figure 9</a:t>
            </a:r>
            <a:r>
              <a:rPr lang="en-US" sz="1200" dirty="0" smtClean="0"/>
              <a:t>. Chemical structures of anionic water-soluble pillar[5]- and pillar[6]</a:t>
            </a:r>
            <a:r>
              <a:rPr lang="en-US" sz="1200" dirty="0" err="1" smtClean="0"/>
              <a:t>arenes</a:t>
            </a:r>
            <a:r>
              <a:rPr lang="en-US" sz="1200" dirty="0" smtClean="0"/>
              <a:t> and their guest molecules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Complexation</a:t>
            </a:r>
            <a:r>
              <a:rPr lang="en-US" dirty="0" smtClean="0"/>
              <a:t> by Cationic/Anionic interactions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2064662"/>
            <a:ext cx="73056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330860" y="5094899"/>
            <a:ext cx="9288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Figure 10</a:t>
            </a:r>
            <a:r>
              <a:rPr lang="en-US" sz="1200" dirty="0" smtClean="0"/>
              <a:t>. (a) Chemical structures of pillar[5]</a:t>
            </a:r>
            <a:r>
              <a:rPr lang="en-US" sz="1200" dirty="0" err="1" smtClean="0"/>
              <a:t>arenes</a:t>
            </a:r>
            <a:r>
              <a:rPr lang="en-US" sz="1200" dirty="0" smtClean="0"/>
              <a:t> with carboxylic acid moieties and their amine guests. (b) X-ray crystal structure of the 57[5]⊃G43 complex.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Complexation</a:t>
            </a:r>
            <a:r>
              <a:rPr lang="en-US" dirty="0" smtClean="0"/>
              <a:t> by Hydrogen-Bond interactions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Host property of 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335" y="2051979"/>
            <a:ext cx="7928229" cy="32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167897" y="5291378"/>
            <a:ext cx="9976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Figure 11</a:t>
            </a:r>
            <a:r>
              <a:rPr lang="en-US" sz="1200" dirty="0" smtClean="0"/>
              <a:t>. (a) X-ray crystal structure of the 4[5]⊃n-hexane complex. (b) </a:t>
            </a:r>
            <a:r>
              <a:rPr lang="en-US" sz="1200" dirty="0" err="1" smtClean="0"/>
              <a:t>Alkane</a:t>
            </a:r>
            <a:r>
              <a:rPr lang="en-US" sz="1200" dirty="0" smtClean="0"/>
              <a:t> shape-selective host−guest </a:t>
            </a:r>
            <a:r>
              <a:rPr lang="en-US" sz="1200" dirty="0" err="1" smtClean="0"/>
              <a:t>complexation</a:t>
            </a:r>
            <a:r>
              <a:rPr lang="en-US" sz="1200" dirty="0" smtClean="0"/>
              <a:t> process.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09600" y="1131683"/>
            <a:ext cx="10972800" cy="487561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Utilization of the host properties that mentioned 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Supramolecular</a:t>
            </a:r>
            <a:r>
              <a:rPr lang="en-US" dirty="0" smtClean="0"/>
              <a:t> assembly of pillar[n]</a:t>
            </a:r>
            <a:r>
              <a:rPr lang="en-US" dirty="0" err="1" smtClean="0"/>
              <a:t>arenes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636" y="1732939"/>
            <a:ext cx="5287789" cy="43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8776" y="1739810"/>
            <a:ext cx="6463041" cy="44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Supramolecular</a:t>
            </a:r>
            <a:r>
              <a:rPr lang="en-US" dirty="0" smtClean="0"/>
              <a:t> assembly of pillar[n]</a:t>
            </a:r>
            <a:r>
              <a:rPr lang="en-US" dirty="0" err="1" smtClean="0"/>
              <a:t>arenes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4735" r="1648"/>
          <a:stretch>
            <a:fillRect/>
          </a:stretch>
        </p:blipFill>
        <p:spPr bwMode="auto">
          <a:xfrm>
            <a:off x="1689194" y="1385180"/>
            <a:ext cx="4322307" cy="50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120143" y="5495454"/>
            <a:ext cx="4146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12</a:t>
            </a:r>
            <a:r>
              <a:rPr lang="en-US" sz="1200" dirty="0" smtClean="0"/>
              <a:t>. (a) Self-assembly of the host−guest </a:t>
            </a:r>
            <a:r>
              <a:rPr lang="en-US" sz="1200" dirty="0" err="1" smtClean="0"/>
              <a:t>porphyrin</a:t>
            </a:r>
            <a:r>
              <a:rPr lang="en-US" sz="1200" dirty="0" smtClean="0"/>
              <a:t> conjugate 124[5]. (b) Image for the reversible formation of an </a:t>
            </a:r>
            <a:r>
              <a:rPr lang="en-US" sz="1200" dirty="0" err="1" smtClean="0"/>
              <a:t>organogel</a:t>
            </a:r>
            <a:r>
              <a:rPr lang="en-US" sz="1200" dirty="0" smtClean="0"/>
              <a:t> from 124[5] and SEM image of the gel formed from high concentrations of 124[5].</a:t>
            </a:r>
            <a:endParaRPr lang="en-US" sz="1200" dirty="0"/>
          </a:p>
        </p:txBody>
      </p:sp>
      <p:sp>
        <p:nvSpPr>
          <p:cNvPr id="7" name="6 - TextBox"/>
          <p:cNvSpPr txBox="1"/>
          <p:nvPr/>
        </p:nvSpPr>
        <p:spPr>
          <a:xfrm>
            <a:off x="6056769" y="2897109"/>
            <a:ext cx="438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Charge transfer interaction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π-π </a:t>
            </a:r>
            <a:r>
              <a:rPr lang="en-US" dirty="0" smtClean="0"/>
              <a:t>interactions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09600" y="1403287"/>
            <a:ext cx="10972800" cy="46040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Mechanical bond is an entanglement in space between two or more molecular entities (component parts) such that they cannot be separated without breaking or distorting chemical bonds between atoms. </a:t>
            </a:r>
            <a:r>
              <a:rPr lang="en-US" sz="2000" dirty="0" err="1" smtClean="0"/>
              <a:t>Mechanomolecule</a:t>
            </a:r>
            <a:r>
              <a:rPr lang="en-US" sz="2000" dirty="0" smtClean="0"/>
              <a:t> is a molecule possessing one or more mechanical bonds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Mechanically interlocked molecules 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047" y="2906726"/>
            <a:ext cx="6241273" cy="19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457608" y="5017077"/>
            <a:ext cx="951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Figure 13</a:t>
            </a:r>
            <a:r>
              <a:rPr lang="en-US" sz="1200" dirty="0" smtClean="0"/>
              <a:t>. Figure  1.1 Graphical representations of a </a:t>
            </a:r>
            <a:r>
              <a:rPr lang="en-US" sz="1200" dirty="0" err="1" smtClean="0"/>
              <a:t>catenane</a:t>
            </a:r>
            <a:r>
              <a:rPr lang="en-US" sz="1200" dirty="0" smtClean="0"/>
              <a:t> (left) and a  </a:t>
            </a:r>
            <a:r>
              <a:rPr lang="en-US" sz="1200" dirty="0" err="1" smtClean="0"/>
              <a:t>rotaxane</a:t>
            </a:r>
            <a:r>
              <a:rPr lang="en-US" sz="1200" dirty="0" smtClean="0"/>
              <a:t> (right), which comprise the two main classes of </a:t>
            </a:r>
            <a:r>
              <a:rPr lang="en-US" sz="1200" dirty="0" err="1" smtClean="0"/>
              <a:t>mechanomolecules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Rotaxanes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845" r="593" b="4214"/>
          <a:stretch>
            <a:fillRect/>
          </a:stretch>
        </p:blipFill>
        <p:spPr bwMode="auto">
          <a:xfrm>
            <a:off x="126750" y="1321806"/>
            <a:ext cx="6620858" cy="149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89299" y="2967334"/>
            <a:ext cx="6165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Figure 14</a:t>
            </a:r>
            <a:r>
              <a:rPr lang="en-US" sz="1200" dirty="0" smtClean="0"/>
              <a:t>. First pillar[5]</a:t>
            </a:r>
            <a:r>
              <a:rPr lang="en-US" sz="1200" dirty="0" err="1" smtClean="0"/>
              <a:t>arene</a:t>
            </a:r>
            <a:r>
              <a:rPr lang="en-US" sz="1200" dirty="0" smtClean="0"/>
              <a:t>-based [2]</a:t>
            </a:r>
            <a:r>
              <a:rPr lang="en-US" sz="1200" dirty="0" err="1" smtClean="0"/>
              <a:t>rotaxane</a:t>
            </a:r>
            <a:r>
              <a:rPr lang="en-US" sz="1200" dirty="0" smtClean="0"/>
              <a:t> 10 produced with end-capping by reaction between </a:t>
            </a:r>
            <a:r>
              <a:rPr lang="en-US" sz="1200" dirty="0" err="1" smtClean="0"/>
              <a:t>diamine</a:t>
            </a:r>
            <a:r>
              <a:rPr lang="en-US" sz="1200" dirty="0" smtClean="0"/>
              <a:t> axle G46 and an </a:t>
            </a:r>
            <a:r>
              <a:rPr lang="en-US" sz="1200" dirty="0" err="1" smtClean="0"/>
              <a:t>aldehyde</a:t>
            </a:r>
            <a:r>
              <a:rPr lang="en-US" sz="1200" dirty="0" smtClean="0"/>
              <a:t> stopper 9.</a:t>
            </a:r>
            <a:endParaRPr lang="en-US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6770" y="1240323"/>
            <a:ext cx="3863779" cy="501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4734962" y="5918764"/>
            <a:ext cx="4309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Figure 15</a:t>
            </a:r>
            <a:r>
              <a:rPr lang="en-US" sz="1200" dirty="0" smtClean="0"/>
              <a:t>. Preparation of pillar[5]</a:t>
            </a:r>
            <a:r>
              <a:rPr lang="en-US" sz="1200" dirty="0" err="1" smtClean="0"/>
              <a:t>arene</a:t>
            </a:r>
            <a:r>
              <a:rPr lang="en-US" sz="1200" dirty="0" smtClean="0"/>
              <a:t>-based </a:t>
            </a:r>
            <a:r>
              <a:rPr lang="en-US" sz="1200" dirty="0" err="1" smtClean="0"/>
              <a:t>polyrotaxanes</a:t>
            </a:r>
            <a:r>
              <a:rPr lang="en-US" sz="1200" dirty="0" smtClean="0"/>
              <a:t> using </a:t>
            </a:r>
            <a:r>
              <a:rPr lang="en-US" sz="1200" dirty="0" err="1" smtClean="0"/>
              <a:t>viologen</a:t>
            </a:r>
            <a:r>
              <a:rPr lang="en-US" sz="1200" dirty="0" smtClean="0"/>
              <a:t> polymeric chain.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16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Catenanes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69991"/>
            <a:ext cx="9823009" cy="51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826313" y="5595041"/>
            <a:ext cx="429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17</a:t>
            </a:r>
            <a:r>
              <a:rPr lang="en-US" sz="1200" dirty="0" smtClean="0"/>
              <a:t>. Figure 71. (a) Representation of the pH-responsive dynamic </a:t>
            </a:r>
            <a:r>
              <a:rPr lang="en-US" sz="1200" dirty="0" err="1" smtClean="0"/>
              <a:t>catenane</a:t>
            </a:r>
            <a:endParaRPr lang="en-US" sz="1200" dirty="0"/>
          </a:p>
        </p:txBody>
      </p:sp>
      <p:sp>
        <p:nvSpPr>
          <p:cNvPr id="7" name="6 - TextBox"/>
          <p:cNvSpPr txBox="1"/>
          <p:nvPr/>
        </p:nvSpPr>
        <p:spPr>
          <a:xfrm>
            <a:off x="1023041" y="4490519"/>
            <a:ext cx="464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16</a:t>
            </a:r>
            <a:r>
              <a:rPr lang="en-US" sz="1200" dirty="0" smtClean="0"/>
              <a:t>.(a) The first pillar[n]</a:t>
            </a:r>
            <a:r>
              <a:rPr lang="en-US" sz="1200" dirty="0" err="1" smtClean="0"/>
              <a:t>arene</a:t>
            </a:r>
            <a:r>
              <a:rPr lang="en-US" sz="1200" dirty="0" smtClean="0"/>
              <a:t>-based </a:t>
            </a:r>
            <a:r>
              <a:rPr lang="en-US" sz="1200" dirty="0" err="1" smtClean="0"/>
              <a:t>catenane</a:t>
            </a:r>
            <a:r>
              <a:rPr lang="en-US" sz="1200" dirty="0" smtClean="0"/>
              <a:t> 44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126750"/>
            <a:ext cx="10972800" cy="651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8. Applications of pillar[n]</a:t>
            </a:r>
            <a:r>
              <a:rPr lang="en-US" dirty="0" err="1" smtClean="0"/>
              <a:t>arenes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35801" y="869132"/>
            <a:ext cx="612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Electronic materials: organic </a:t>
            </a:r>
            <a:r>
              <a:rPr lang="en-US" b="1" dirty="0" err="1" smtClean="0"/>
              <a:t>cathods</a:t>
            </a:r>
            <a:r>
              <a:rPr lang="en-US" b="1" dirty="0" smtClean="0"/>
              <a:t> in lithium ion batteries  </a:t>
            </a:r>
            <a:endParaRPr lang="en-US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001" y="1269607"/>
            <a:ext cx="3902042" cy="16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26336" y="3051514"/>
            <a:ext cx="4644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2. Artificial </a:t>
            </a:r>
            <a:r>
              <a:rPr lang="en-US" b="1" dirty="0" err="1" smtClean="0"/>
              <a:t>Transmembrane</a:t>
            </a:r>
            <a:r>
              <a:rPr lang="en-US" b="1" dirty="0" smtClean="0"/>
              <a:t> Channels</a:t>
            </a:r>
            <a:endParaRPr lang="en-US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86" y="3452378"/>
            <a:ext cx="4539135" cy="26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7912729" y="1276539"/>
            <a:ext cx="33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3.MOFs synthesis </a:t>
            </a:r>
            <a:endParaRPr lang="en-US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327" y="1623778"/>
            <a:ext cx="5449498" cy="149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859437"/>
            <a:ext cx="2272420" cy="15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6418908" y="4671590"/>
            <a:ext cx="528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Shape selective catalysis</a:t>
            </a:r>
          </a:p>
          <a:p>
            <a:r>
              <a:rPr lang="en-US" b="1" dirty="0" smtClean="0"/>
              <a:t>5.Removal organic pollutants from water </a:t>
            </a:r>
          </a:p>
          <a:p>
            <a:r>
              <a:rPr lang="en-US" b="1" dirty="0" smtClean="0"/>
              <a:t>6.Quencing the generation of ROS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Pillar[n]</a:t>
            </a:r>
            <a:r>
              <a:rPr lang="en-US" dirty="0" err="1" smtClean="0"/>
              <a:t>arenes</a:t>
            </a:r>
            <a:r>
              <a:rPr lang="en-US" dirty="0" smtClean="0"/>
              <a:t> were synthesized in 2008, thus this research field is very recent and quite attractive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These </a:t>
            </a:r>
            <a:r>
              <a:rPr lang="en-US" dirty="0" err="1" smtClean="0"/>
              <a:t>macrocyclic</a:t>
            </a:r>
            <a:r>
              <a:rPr lang="en-US" dirty="0" smtClean="0"/>
              <a:t> molecules show excellent host-guest properties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presence of the </a:t>
            </a:r>
            <a:r>
              <a:rPr lang="en-US" dirty="0" err="1" smtClean="0"/>
              <a:t>methoxy</a:t>
            </a:r>
            <a:r>
              <a:rPr lang="en-US" dirty="0" smtClean="0"/>
              <a:t>-groups allows</a:t>
            </a:r>
            <a:r>
              <a:rPr lang="el-GR" dirty="0" smtClean="0"/>
              <a:t> </a:t>
            </a:r>
            <a:r>
              <a:rPr lang="en-US" dirty="0" smtClean="0"/>
              <a:t>further </a:t>
            </a:r>
            <a:r>
              <a:rPr lang="en-US" dirty="0" err="1" smtClean="0"/>
              <a:t>functionalization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Pillar[n]</a:t>
            </a:r>
            <a:r>
              <a:rPr lang="en-US" dirty="0" err="1" smtClean="0"/>
              <a:t>arenes</a:t>
            </a:r>
            <a:r>
              <a:rPr lang="en-US" dirty="0" smtClean="0"/>
              <a:t> assemble into unique </a:t>
            </a:r>
            <a:r>
              <a:rPr lang="en-US" dirty="0" err="1" smtClean="0"/>
              <a:t>supramolecular</a:t>
            </a:r>
            <a:r>
              <a:rPr lang="en-US" dirty="0" smtClean="0"/>
              <a:t> </a:t>
            </a:r>
            <a:r>
              <a:rPr lang="en-US" dirty="0" err="1" smtClean="0"/>
              <a:t>stractures</a:t>
            </a:r>
            <a:r>
              <a:rPr lang="en-US" dirty="0" smtClean="0"/>
              <a:t> which have great potential for use at several important applications 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9. Conclusions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Shape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Synthesis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Solubility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Functionality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Homologues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Host-guest ability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1. Introduction: Features of a host compound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533" y="1391056"/>
            <a:ext cx="7777668" cy="479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280169" y="6108970"/>
            <a:ext cx="722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</a:t>
            </a:r>
            <a:r>
              <a:rPr lang="en-US" sz="1200" dirty="0" smtClean="0"/>
              <a:t>. Comparison of pillar[n]</a:t>
            </a:r>
            <a:r>
              <a:rPr lang="en-US" sz="1200" dirty="0" err="1" smtClean="0"/>
              <a:t>arenes</a:t>
            </a:r>
            <a:r>
              <a:rPr lang="en-US" sz="1200" dirty="0" smtClean="0"/>
              <a:t> with several other well-known host molecules.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72563" y="280960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641DA6F-6CE1-4333-9F38-D7B6701A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References </a:t>
            </a:r>
            <a:endParaRPr lang="el-GR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DEC908-A905-4391-9C3D-90ABC6E4ED97}"/>
              </a:ext>
            </a:extLst>
          </p:cNvPr>
          <p:cNvSpPr txBox="1"/>
          <p:nvPr/>
        </p:nvSpPr>
        <p:spPr>
          <a:xfrm>
            <a:off x="174396" y="2037030"/>
            <a:ext cx="12017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 smtClean="0"/>
              <a:t>Angew</a:t>
            </a:r>
            <a:r>
              <a:rPr lang="de-DE" dirty="0" smtClean="0"/>
              <a:t>. Chem. Int. Ed. 2017, 56, 2–34</a:t>
            </a:r>
          </a:p>
          <a:p>
            <a:pPr marL="342900" indent="-342900">
              <a:buAutoNum type="arabicPeriod"/>
            </a:pPr>
            <a:r>
              <a:rPr lang="en-US" dirty="0" smtClean="0"/>
              <a:t>RSC Adv., 2014, 4, 31239–31248</a:t>
            </a:r>
          </a:p>
          <a:p>
            <a:pPr marL="342900" indent="-342900">
              <a:buAutoNum type="arabicPeriod"/>
            </a:pPr>
            <a:r>
              <a:rPr lang="de-DE" dirty="0" smtClean="0"/>
              <a:t>Chem. </a:t>
            </a:r>
            <a:r>
              <a:rPr lang="de-DE" dirty="0" err="1" smtClean="0"/>
              <a:t>Rev</a:t>
            </a:r>
            <a:r>
              <a:rPr lang="de-DE" dirty="0" smtClean="0"/>
              <a:t>. 2016, 116, 7937−8002</a:t>
            </a:r>
          </a:p>
          <a:p>
            <a:pPr marL="342900" indent="-342900">
              <a:buAutoNum type="arabicPeriod"/>
            </a:pPr>
            <a:r>
              <a:rPr lang="en-US" dirty="0" smtClean="0"/>
              <a:t>Accounts of chemical research,45,8,1294–1308</a:t>
            </a:r>
          </a:p>
          <a:p>
            <a:pPr marL="342900" indent="-342900">
              <a:buAutoNum type="arabicPeriod"/>
            </a:pPr>
            <a:r>
              <a:rPr lang="en-US" dirty="0" smtClean="0"/>
              <a:t>An Introduction to the Mechanical Bond. (2016). </a:t>
            </a:r>
            <a:r>
              <a:rPr lang="en-US" i="1" dirty="0" smtClean="0"/>
              <a:t>The Nature of the Mechanical Bond, 1–54,</a:t>
            </a:r>
            <a:r>
              <a:rPr lang="en-US" dirty="0" smtClean="0"/>
              <a:t> Carson J. </a:t>
            </a:r>
            <a:r>
              <a:rPr lang="en-US" dirty="0" err="1" smtClean="0"/>
              <a:t>Bruns</a:t>
            </a:r>
            <a:r>
              <a:rPr lang="en-US" dirty="0" smtClean="0"/>
              <a:t>, J. Fraser </a:t>
            </a:r>
            <a:r>
              <a:rPr lang="en-US" dirty="0" err="1" smtClean="0"/>
              <a:t>Stoddart</a:t>
            </a:r>
            <a:endParaRPr lang="de-DE" dirty="0" smtClean="0"/>
          </a:p>
          <a:p>
            <a:endParaRPr lang="en-US" dirty="0" smtClean="0"/>
          </a:p>
          <a:p>
            <a:endParaRPr lang="el-GR" dirty="0"/>
          </a:p>
          <a:p>
            <a:endParaRPr lang="en-US" dirty="0"/>
          </a:p>
          <a:p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286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09600" y="1177047"/>
            <a:ext cx="10972800" cy="4830245"/>
          </a:xfrm>
        </p:spPr>
        <p:txBody>
          <a:bodyPr/>
          <a:lstStyle/>
          <a:p>
            <a:r>
              <a:rPr lang="en-US" dirty="0" smtClean="0"/>
              <a:t>2006-Pillar[n]</a:t>
            </a:r>
            <a:r>
              <a:rPr lang="en-US" dirty="0" err="1" smtClean="0"/>
              <a:t>arenes</a:t>
            </a:r>
            <a:r>
              <a:rPr lang="en-US" dirty="0" smtClean="0"/>
              <a:t> were discovered as a product of chance.</a:t>
            </a:r>
          </a:p>
          <a:p>
            <a:r>
              <a:rPr lang="en-US" dirty="0" smtClean="0"/>
              <a:t>2008-The first pillar[5]</a:t>
            </a:r>
            <a:r>
              <a:rPr lang="en-US" dirty="0" err="1" smtClean="0"/>
              <a:t>arene</a:t>
            </a:r>
            <a:r>
              <a:rPr lang="en-US" dirty="0" smtClean="0"/>
              <a:t> synthesized by a standard method. </a:t>
            </a:r>
          </a:p>
          <a:p>
            <a:r>
              <a:rPr lang="en-US" dirty="0" smtClean="0"/>
              <a:t>Pillar[n]</a:t>
            </a:r>
            <a:r>
              <a:rPr lang="en-US" dirty="0" err="1" smtClean="0"/>
              <a:t>arenes</a:t>
            </a:r>
            <a:r>
              <a:rPr lang="en-US" dirty="0" smtClean="0"/>
              <a:t> combine many of the interesting features of the typical </a:t>
            </a:r>
            <a:r>
              <a:rPr lang="en-US" dirty="0" err="1" smtClean="0"/>
              <a:t>macrocyclic</a:t>
            </a:r>
            <a:r>
              <a:rPr lang="en-US" dirty="0" smtClean="0"/>
              <a:t> compounds</a:t>
            </a: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Pillar[</a:t>
            </a:r>
            <a:r>
              <a:rPr lang="en-US" i="1" dirty="0" smtClean="0"/>
              <a:t>n</a:t>
            </a:r>
            <a:r>
              <a:rPr lang="en-US" dirty="0" smtClean="0"/>
              <a:t>]</a:t>
            </a:r>
            <a:r>
              <a:rPr lang="en-US" dirty="0" err="1" smtClean="0"/>
              <a:t>arenes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254" y="3609063"/>
            <a:ext cx="6145542" cy="25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2403" y="3730862"/>
            <a:ext cx="29622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09600" y="4056434"/>
            <a:ext cx="10972800" cy="21011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Challenges:</a:t>
            </a:r>
          </a:p>
          <a:p>
            <a:r>
              <a:rPr lang="en-US" dirty="0" smtClean="0"/>
              <a:t>Control the reaction point of </a:t>
            </a:r>
            <a:r>
              <a:rPr lang="en-US" dirty="0" err="1" smtClean="0"/>
              <a:t>phenolic</a:t>
            </a:r>
            <a:r>
              <a:rPr lang="en-US" dirty="0" smtClean="0"/>
              <a:t> derivatives to inhibit the formation of three-dimensional network polymers</a:t>
            </a:r>
          </a:p>
          <a:p>
            <a:r>
              <a:rPr lang="en-US" dirty="0" smtClean="0"/>
              <a:t>Inhibition of the linear polymer formation and acceleration of </a:t>
            </a:r>
            <a:r>
              <a:rPr lang="en-US" dirty="0" err="1" smtClean="0"/>
              <a:t>macrocyclization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0860"/>
          </a:xfrm>
        </p:spPr>
        <p:txBody>
          <a:bodyPr/>
          <a:lstStyle/>
          <a:p>
            <a:pPr algn="ctr"/>
            <a:r>
              <a:rPr lang="en-US" dirty="0" smtClean="0"/>
              <a:t>2. Synthesis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562" y="797667"/>
            <a:ext cx="7112745" cy="31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Synthesis: Controlling the Reaction Points of </a:t>
            </a:r>
            <a:r>
              <a:rPr lang="en-US" dirty="0" err="1" smtClean="0"/>
              <a:t>Phenolic</a:t>
            </a:r>
            <a:r>
              <a:rPr lang="en-US" dirty="0" smtClean="0"/>
              <a:t> Derivatives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t="7227" r="1062"/>
          <a:stretch>
            <a:fillRect/>
          </a:stretch>
        </p:blipFill>
        <p:spPr bwMode="auto">
          <a:xfrm>
            <a:off x="1322760" y="1332689"/>
            <a:ext cx="9971054" cy="42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920247" y="5661499"/>
            <a:ext cx="79021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2</a:t>
            </a:r>
            <a:r>
              <a:rPr lang="en-US" sz="1200" dirty="0" smtClean="0"/>
              <a:t>. (a) </a:t>
            </a:r>
            <a:r>
              <a:rPr lang="en-US" sz="1200" dirty="0" err="1" smtClean="0"/>
              <a:t>Phenolic</a:t>
            </a:r>
            <a:r>
              <a:rPr lang="en-US" sz="1200" dirty="0" smtClean="0"/>
              <a:t> Resins with Three-Dimensional Network Structure by Reaction of Phenol and </a:t>
            </a:r>
            <a:r>
              <a:rPr lang="en-US" sz="1200" dirty="0" err="1" smtClean="0"/>
              <a:t>Aldehydes</a:t>
            </a:r>
            <a:r>
              <a:rPr lang="en-US" sz="1200" dirty="0" smtClean="0"/>
              <a:t>; and </a:t>
            </a:r>
            <a:r>
              <a:rPr lang="en-US" sz="1200" dirty="0" err="1" smtClean="0"/>
              <a:t>Macrocyclization</a:t>
            </a:r>
            <a:r>
              <a:rPr lang="en-US" sz="1200" dirty="0" smtClean="0"/>
              <a:t> of (b) </a:t>
            </a:r>
            <a:r>
              <a:rPr lang="en-US" sz="1200" dirty="0" err="1" smtClean="0"/>
              <a:t>para</a:t>
            </a:r>
            <a:r>
              <a:rPr lang="en-US" sz="1200" dirty="0" smtClean="0"/>
              <a:t>-Substituted phenol, (c)</a:t>
            </a:r>
            <a:r>
              <a:rPr lang="en-US" sz="1200" dirty="0" err="1" smtClean="0"/>
              <a:t>Resorcinarene</a:t>
            </a:r>
            <a:endParaRPr lang="en-US" sz="1200" dirty="0" smtClean="0"/>
          </a:p>
          <a:p>
            <a:pPr algn="just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Crown ethers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Which moiety acts as template for high yield pillar[n]</a:t>
            </a:r>
            <a:r>
              <a:rPr lang="en-US" i="1" dirty="0" err="1" smtClean="0"/>
              <a:t>arenes</a:t>
            </a:r>
            <a:r>
              <a:rPr lang="en-US" i="1" dirty="0" smtClean="0"/>
              <a:t> synthesis ? 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Template synthesis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827" y="1982956"/>
            <a:ext cx="82105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OEt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FeCl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SnCl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AlCl</a:t>
            </a:r>
            <a:r>
              <a:rPr lang="en-US" baseline="-25000" dirty="0" smtClean="0"/>
              <a:t>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But strong </a:t>
            </a:r>
            <a:r>
              <a:rPr lang="en-US" dirty="0" err="1" smtClean="0"/>
              <a:t>Brønsted</a:t>
            </a:r>
            <a:r>
              <a:rPr lang="en-US" dirty="0" smtClean="0"/>
              <a:t> acids </a:t>
            </a:r>
            <a:r>
              <a:rPr lang="en-US" dirty="0" smtClean="0"/>
              <a:t>work too</a:t>
            </a:r>
            <a:endParaRPr lang="en-US" dirty="0" smtClean="0"/>
          </a:p>
          <a:p>
            <a:r>
              <a:rPr lang="en-US" dirty="0" smtClean="0"/>
              <a:t>What about the solvent ?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6088"/>
          </a:xfrm>
        </p:spPr>
        <p:txBody>
          <a:bodyPr/>
          <a:lstStyle/>
          <a:p>
            <a:pPr algn="ctr"/>
            <a:r>
              <a:rPr lang="en-US" dirty="0" smtClean="0"/>
              <a:t>Effect of acid and solvent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4185" y="889080"/>
            <a:ext cx="4329750" cy="559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73" y="3079517"/>
            <a:ext cx="72956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Template=Reaction’s solvent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26" y="1113576"/>
            <a:ext cx="2407408" cy="424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070" y="1453502"/>
            <a:ext cx="4504344" cy="41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400800" y="5549774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4</a:t>
            </a:r>
            <a:r>
              <a:rPr lang="en-US" sz="1200" dirty="0" smtClean="0"/>
              <a:t>. Inversion between pillar[5]</a:t>
            </a:r>
            <a:r>
              <a:rPr lang="en-US" sz="1200" dirty="0" err="1" smtClean="0"/>
              <a:t>arene</a:t>
            </a:r>
            <a:r>
              <a:rPr lang="en-US" sz="1200" dirty="0" smtClean="0"/>
              <a:t> 11[5] and pillar[6]</a:t>
            </a:r>
            <a:r>
              <a:rPr lang="en-US" sz="1200" dirty="0" err="1" smtClean="0"/>
              <a:t>arene</a:t>
            </a:r>
            <a:r>
              <a:rPr lang="en-US" sz="1200" dirty="0" smtClean="0"/>
              <a:t> 7[6]. Ratios of 11[5] (blue ●) and 7[6] (red ■) and </a:t>
            </a:r>
            <a:r>
              <a:rPr lang="en-US" sz="1200" dirty="0" err="1" smtClean="0"/>
              <a:t>oligomers</a:t>
            </a:r>
            <a:r>
              <a:rPr lang="en-US" sz="1200" dirty="0" smtClean="0"/>
              <a:t> (△) by ring-opening reaction of (a) 7[6] in 1,2-dichloroethane and (b) 11[5] in </a:t>
            </a:r>
            <a:r>
              <a:rPr lang="en-US" sz="1200" dirty="0" err="1" smtClean="0"/>
              <a:t>chlorocyclohexane</a:t>
            </a:r>
            <a:r>
              <a:rPr lang="en-US" sz="1200" dirty="0" smtClean="0"/>
              <a:t> at 80 °C, which were monitored by </a:t>
            </a:r>
            <a:r>
              <a:rPr lang="en-US" sz="1200" dirty="0" err="1" smtClean="0"/>
              <a:t>NMRanalysis</a:t>
            </a:r>
            <a:r>
              <a:rPr lang="en-US" sz="1200" dirty="0" smtClean="0"/>
              <a:t> of the reaction mixtures over time.</a:t>
            </a:r>
            <a:endParaRPr lang="en-US" sz="1200" dirty="0"/>
          </a:p>
        </p:txBody>
      </p:sp>
      <p:sp>
        <p:nvSpPr>
          <p:cNvPr id="8" name="7 - TextBox"/>
          <p:cNvSpPr txBox="1"/>
          <p:nvPr/>
        </p:nvSpPr>
        <p:spPr>
          <a:xfrm>
            <a:off x="642795" y="5314384"/>
            <a:ext cx="556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Figure 3. </a:t>
            </a:r>
            <a:r>
              <a:rPr lang="en-US" sz="1200" dirty="0" smtClean="0"/>
              <a:t>(a) Linear 1,2-dichloroethane acts as a template for the formation of pillar[5]</a:t>
            </a:r>
            <a:r>
              <a:rPr lang="en-US" sz="1200" dirty="0" err="1" smtClean="0"/>
              <a:t>arenes</a:t>
            </a:r>
            <a:r>
              <a:rPr lang="en-US" sz="1200" dirty="0" smtClean="0"/>
              <a:t>, while (b) branched chloroform cannot act as a template for the synthesis of particular pillar[n]</a:t>
            </a:r>
            <a:r>
              <a:rPr lang="en-US" sz="1200" dirty="0" err="1" smtClean="0"/>
              <a:t>arene</a:t>
            </a:r>
            <a:r>
              <a:rPr lang="en-US" sz="1200" dirty="0" smtClean="0"/>
              <a:t> homologues.</a:t>
            </a:r>
            <a:endParaRPr lang="en-US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8048530" y="1095469"/>
            <a:ext cx="325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Dynamic covalent bonds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509</TotalTime>
  <Words>967</Words>
  <Application>Microsoft Office PowerPoint</Application>
  <PresentationFormat>Προσαρμογή</PresentationFormat>
  <Paragraphs>117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Συγκέντρωση</vt:lpstr>
      <vt:lpstr>Διαφάνεια 1</vt:lpstr>
      <vt:lpstr>Outline</vt:lpstr>
      <vt:lpstr>1. Introduction: Features of a host compound</vt:lpstr>
      <vt:lpstr>Pillar[n]arenes </vt:lpstr>
      <vt:lpstr>2. Synthesis </vt:lpstr>
      <vt:lpstr>Synthesis: Controlling the Reaction Points of Phenolic Derivatives</vt:lpstr>
      <vt:lpstr>Template synthesis </vt:lpstr>
      <vt:lpstr>Effect of acid and solvent</vt:lpstr>
      <vt:lpstr>Template=Reaction’s solvent </vt:lpstr>
      <vt:lpstr>3. Functionalization of Pillar[n]arenes </vt:lpstr>
      <vt:lpstr>Functionalization of Pillar[n]arenes</vt:lpstr>
      <vt:lpstr>Functionalization of Pillar[n]arenes</vt:lpstr>
      <vt:lpstr>Functionalization of Pillar[n]arenes</vt:lpstr>
      <vt:lpstr>Functionalization of Pillar[n]arenes</vt:lpstr>
      <vt:lpstr>4. Structure of pillar[n]arenes</vt:lpstr>
      <vt:lpstr>Isomers </vt:lpstr>
      <vt:lpstr>Assembled Structure of Pillar[n]arenes</vt:lpstr>
      <vt:lpstr>5. Host property of Pillar[n]arenes</vt:lpstr>
      <vt:lpstr>Host property of Pillar[n]arenes</vt:lpstr>
      <vt:lpstr>Host property of Pillar[n]arenes</vt:lpstr>
      <vt:lpstr>Host property of Pillar[n]arenes</vt:lpstr>
      <vt:lpstr>Host property of Pillar[n]arenes</vt:lpstr>
      <vt:lpstr>6. Supramolecular assembly of pillar[n]arenes </vt:lpstr>
      <vt:lpstr> Supramolecular assembly of pillar[n]arenes </vt:lpstr>
      <vt:lpstr>7. Mechanically interlocked molecules </vt:lpstr>
      <vt:lpstr>Rotaxanes </vt:lpstr>
      <vt:lpstr>Catenanes </vt:lpstr>
      <vt:lpstr>8. Applications of pillar[n]arenes</vt:lpstr>
      <vt:lpstr>9. Conclusions </vt:lpstr>
      <vt:lpstr>Thank you for your attention! 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Manos orphanos</dc:creator>
  <cp:lastModifiedBy>user</cp:lastModifiedBy>
  <cp:revision>59</cp:revision>
  <dcterms:created xsi:type="dcterms:W3CDTF">2020-02-15T17:26:19Z</dcterms:created>
  <dcterms:modified xsi:type="dcterms:W3CDTF">2020-04-25T11:09:07Z</dcterms:modified>
</cp:coreProperties>
</file>